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8"/>
  </p:notesMasterIdLst>
  <p:handoutMasterIdLst>
    <p:handoutMasterId r:id="rId149"/>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1050"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35" r:id="rId62"/>
    <p:sldId id="941" r:id="rId63"/>
    <p:sldId id="942" r:id="rId64"/>
    <p:sldId id="943" r:id="rId65"/>
    <p:sldId id="957" r:id="rId66"/>
    <p:sldId id="944" r:id="rId67"/>
    <p:sldId id="945" r:id="rId68"/>
    <p:sldId id="898" r:id="rId69"/>
    <p:sldId id="896" r:id="rId70"/>
    <p:sldId id="891" r:id="rId71"/>
    <p:sldId id="902" r:id="rId72"/>
    <p:sldId id="901" r:id="rId73"/>
    <p:sldId id="892" r:id="rId74"/>
    <p:sldId id="946" r:id="rId75"/>
    <p:sldId id="947" r:id="rId76"/>
    <p:sldId id="948" r:id="rId77"/>
    <p:sldId id="949" r:id="rId78"/>
    <p:sldId id="959" r:id="rId79"/>
    <p:sldId id="958" r:id="rId80"/>
    <p:sldId id="951" r:id="rId81"/>
    <p:sldId id="960" r:id="rId82"/>
    <p:sldId id="961" r:id="rId83"/>
    <p:sldId id="962" r:id="rId84"/>
    <p:sldId id="953" r:id="rId85"/>
    <p:sldId id="963" r:id="rId86"/>
    <p:sldId id="903" r:id="rId87"/>
    <p:sldId id="905" r:id="rId88"/>
    <p:sldId id="870" r:id="rId89"/>
    <p:sldId id="871" r:id="rId90"/>
    <p:sldId id="965" r:id="rId91"/>
    <p:sldId id="984" r:id="rId92"/>
    <p:sldId id="968" r:id="rId93"/>
    <p:sldId id="969" r:id="rId94"/>
    <p:sldId id="971" r:id="rId95"/>
    <p:sldId id="970" r:id="rId96"/>
    <p:sldId id="978" r:id="rId97"/>
    <p:sldId id="979" r:id="rId98"/>
    <p:sldId id="980" r:id="rId99"/>
    <p:sldId id="981" r:id="rId100"/>
    <p:sldId id="982" r:id="rId101"/>
    <p:sldId id="972" r:id="rId102"/>
    <p:sldId id="983" r:id="rId103"/>
    <p:sldId id="1045" r:id="rId104"/>
    <p:sldId id="976" r:id="rId105"/>
    <p:sldId id="977" r:id="rId106"/>
    <p:sldId id="996" r:id="rId107"/>
    <p:sldId id="866" r:id="rId108"/>
    <p:sldId id="997" r:id="rId109"/>
    <p:sldId id="998" r:id="rId110"/>
    <p:sldId id="1005" r:id="rId111"/>
    <p:sldId id="1002" r:id="rId112"/>
    <p:sldId id="1003" r:id="rId113"/>
    <p:sldId id="1004" r:id="rId114"/>
    <p:sldId id="872" r:id="rId115"/>
    <p:sldId id="1047" r:id="rId116"/>
    <p:sldId id="1008" r:id="rId117"/>
    <p:sldId id="873" r:id="rId118"/>
    <p:sldId id="1010" r:id="rId119"/>
    <p:sldId id="1011" r:id="rId120"/>
    <p:sldId id="1012" r:id="rId121"/>
    <p:sldId id="964" r:id="rId122"/>
    <p:sldId id="1014" r:id="rId123"/>
    <p:sldId id="1019" r:id="rId124"/>
    <p:sldId id="1015" r:id="rId125"/>
    <p:sldId id="1016" r:id="rId126"/>
    <p:sldId id="1046" r:id="rId127"/>
    <p:sldId id="1030" r:id="rId128"/>
    <p:sldId id="1024" r:id="rId129"/>
    <p:sldId id="1025" r:id="rId130"/>
    <p:sldId id="1038" r:id="rId131"/>
    <p:sldId id="910" r:id="rId132"/>
    <p:sldId id="911" r:id="rId133"/>
    <p:sldId id="865" r:id="rId134"/>
    <p:sldId id="414" r:id="rId135"/>
    <p:sldId id="995" r:id="rId136"/>
    <p:sldId id="1048" r:id="rId137"/>
    <p:sldId id="1006" r:id="rId138"/>
    <p:sldId id="1040" r:id="rId139"/>
    <p:sldId id="1039" r:id="rId140"/>
    <p:sldId id="1049" r:id="rId141"/>
    <p:sldId id="1032" r:id="rId142"/>
    <p:sldId id="1033" r:id="rId143"/>
    <p:sldId id="1034" r:id="rId144"/>
    <p:sldId id="1035" r:id="rId145"/>
    <p:sldId id="1036" r:id="rId146"/>
    <p:sldId id="1037" r:id="rId1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21" autoAdjust="0"/>
    <p:restoredTop sz="94433" autoAdjust="0"/>
  </p:normalViewPr>
  <p:slideViewPr>
    <p:cSldViewPr snapToGrid="0">
      <p:cViewPr varScale="1">
        <p:scale>
          <a:sx n="142" d="100"/>
          <a:sy n="142" d="100"/>
        </p:scale>
        <p:origin x="176" y="704"/>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handoutMaster" Target="handoutMasters/handout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10/11/20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10/11/20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67</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110</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111</a:t>
            </a:fld>
            <a:endParaRPr lang="en-US"/>
          </a:p>
        </p:txBody>
      </p:sp>
    </p:spTree>
    <p:extLst>
      <p:ext uri="{BB962C8B-B14F-4D97-AF65-F5344CB8AC3E}">
        <p14:creationId xmlns:p14="http://schemas.microsoft.com/office/powerpoint/2010/main" val="708921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112</a:t>
            </a:fld>
            <a:endParaRPr lang="en-US"/>
          </a:p>
        </p:txBody>
      </p:sp>
    </p:spTree>
    <p:extLst>
      <p:ext uri="{BB962C8B-B14F-4D97-AF65-F5344CB8AC3E}">
        <p14:creationId xmlns:p14="http://schemas.microsoft.com/office/powerpoint/2010/main" val="11723575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121</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128</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129</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EF32-E71F-3F49-9E0A-8125ADA13BDD}"/>
              </a:ext>
            </a:extLst>
          </p:cNvPr>
          <p:cNvPicPr>
            <a:picLocks noChangeAspect="1"/>
          </p:cNvPicPr>
          <p:nvPr/>
        </p:nvPicPr>
        <p:blipFill>
          <a:blip r:embed="rId2"/>
          <a:stretch>
            <a:fillRect/>
          </a:stretch>
        </p:blipFill>
        <p:spPr>
          <a:xfrm>
            <a:off x="457200" y="710133"/>
            <a:ext cx="8111878" cy="4433367"/>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21157413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27990263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134</a:t>
            </a:fld>
            <a:endParaRPr lang="en-US"/>
          </a:p>
        </p:txBody>
      </p:sp>
    </p:spTree>
    <p:extLst>
      <p:ext uri="{BB962C8B-B14F-4D97-AF65-F5344CB8AC3E}">
        <p14:creationId xmlns:p14="http://schemas.microsoft.com/office/powerpoint/2010/main" val="2919429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135</a:t>
            </a:fld>
            <a:endParaRPr lang="en-US"/>
          </a:p>
        </p:txBody>
      </p:sp>
    </p:spTree>
    <p:extLst>
      <p:ext uri="{BB962C8B-B14F-4D97-AF65-F5344CB8AC3E}">
        <p14:creationId xmlns:p14="http://schemas.microsoft.com/office/powerpoint/2010/main" val="29395004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136</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137</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140</a:t>
            </a:fld>
            <a:endParaRPr lang="en-US"/>
          </a:p>
        </p:txBody>
      </p:sp>
    </p:spTree>
    <p:extLst>
      <p:ext uri="{BB962C8B-B14F-4D97-AF65-F5344CB8AC3E}">
        <p14:creationId xmlns:p14="http://schemas.microsoft.com/office/powerpoint/2010/main" val="3032907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29</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60DFD3-4248-344D-858C-11BA00125594}"/>
              </a:ext>
            </a:extLst>
          </p:cNvPr>
          <p:cNvPicPr>
            <a:picLocks noChangeAspect="1"/>
          </p:cNvPicPr>
          <p:nvPr/>
        </p:nvPicPr>
        <p:blipFill>
          <a:blip r:embed="rId2"/>
          <a:stretch>
            <a:fillRect/>
          </a:stretch>
        </p:blipFill>
        <p:spPr>
          <a:xfrm>
            <a:off x="457200" y="798075"/>
            <a:ext cx="7915275" cy="4345425"/>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0.8387728 0.1592031    0 0.0020240653 0.4992672 0.3821961 0.11322821 0.005308436    0     0</a:t>
            </a:r>
          </a:p>
          <a:p>
            <a:r>
              <a:rPr lang="en-US" sz="1100" dirty="0">
                <a:latin typeface="Lucida Console" panose="020B0609040504020204" pitchFamily="49" charset="0"/>
              </a:rPr>
              <a:t>[2,] 0.8414235 0.1572411    0 0.0013353860 0.5011351 0.3983303 0.09706202 0.003472553    0     0</a:t>
            </a:r>
          </a:p>
          <a:p>
            <a:r>
              <a:rPr lang="en-US" sz="1100" dirty="0">
                <a:latin typeface="Lucida Console" panose="020B0609040504020204" pitchFamily="49" charset="0"/>
              </a:rPr>
              <a:t>[3,] 0.8504952 0.1468530    0 0.0026518184 0.4914224 0.3798394 0.12335362 0.005384566    0     0</a:t>
            </a:r>
          </a:p>
          <a:p>
            <a:r>
              <a:rPr lang="en-US" sz="1100" dirty="0">
                <a:latin typeface="Lucida Console" panose="020B0609040504020204" pitchFamily="49" charset="0"/>
              </a:rPr>
              <a:t>[4,] 0.8707975 0.1283223    0 0.0008801684 0.5180357 0.3732211 0.10382131 0.004921883    0     0</a:t>
            </a:r>
          </a:p>
          <a:p>
            <a:r>
              <a:rPr lang="en-US" sz="1100" dirty="0">
                <a:latin typeface="Lucida Console" panose="020B0609040504020204" pitchFamily="49" charset="0"/>
              </a:rPr>
              <a:t>[5,] 0.8579861 0.1408522    0 0.0011617421 0.5266260 0.3803010 0.08915285 0.003920096    0     0</a:t>
            </a:r>
          </a:p>
          <a:p>
            <a:r>
              <a:rPr lang="en-US" sz="1100" dirty="0">
                <a:latin typeface="Lucida Console" panose="020B0609040504020204" pitchFamily="49" charset="0"/>
              </a:rPr>
              <a:t>[6,] 0.8511766 0.1476877    0 0.0011357132 0.5411903 0.3638329 0.08713206 0.007844723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0.9889889 0.01101109   0    0    0   1</a:t>
            </a:r>
          </a:p>
          <a:p>
            <a:r>
              <a:rPr lang="en-US" sz="1100" dirty="0">
                <a:latin typeface="Lucida Console" panose="020B0609040504020204" pitchFamily="49" charset="0"/>
              </a:rPr>
              <a:t>[2,] 0.9803996 0.01960037   0    0    0   1</a:t>
            </a:r>
          </a:p>
          <a:p>
            <a:r>
              <a:rPr lang="en-US" sz="1100" dirty="0">
                <a:latin typeface="Lucida Console" panose="020B0609040504020204" pitchFamily="49" charset="0"/>
              </a:rPr>
              <a:t>[3,] 0.9807494 0.01925061   0    0    0   1</a:t>
            </a:r>
          </a:p>
          <a:p>
            <a:r>
              <a:rPr lang="en-US" sz="1100" dirty="0">
                <a:latin typeface="Lucida Console" panose="020B0609040504020204" pitchFamily="49" charset="0"/>
              </a:rPr>
              <a:t>[4,] 0.9696871 0.03031285   0    0    0   1</a:t>
            </a:r>
          </a:p>
          <a:p>
            <a:r>
              <a:rPr lang="en-US" sz="1100" dirty="0">
                <a:latin typeface="Lucida Console" panose="020B0609040504020204" pitchFamily="49" charset="0"/>
              </a:rPr>
              <a:t>[5,] 0.9825092 0.01749080   0    0    0   1</a:t>
            </a:r>
          </a:p>
          <a:p>
            <a:r>
              <a:rPr lang="en-US" sz="1100" dirty="0">
                <a:latin typeface="Lucida Console" panose="020B0609040504020204" pitchFamily="49" charset="0"/>
              </a:rPr>
              <a:t>[6,] 0.9847260 0.01527399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185739" y="2059677"/>
            <a:ext cx="880024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23.47129 430820.63</a:t>
            </a:r>
          </a:p>
          <a:p>
            <a:r>
              <a:rPr lang="en-US" sz="1100" dirty="0">
                <a:latin typeface="Lucida Console" panose="020B0609040504020204" pitchFamily="49" charset="0"/>
              </a:rPr>
              <a:t>   2:      1      SOC 21.15840 154683.40</a:t>
            </a:r>
          </a:p>
          <a:p>
            <a:r>
              <a:rPr lang="en-US" sz="1100" dirty="0">
                <a:latin typeface="Lucida Console" panose="020B0609040504020204" pitchFamily="49" charset="0"/>
              </a:rPr>
              <a:t>   3:      2      New 22.95342 353021.29</a:t>
            </a:r>
          </a:p>
          <a:p>
            <a:r>
              <a:rPr lang="en-US" sz="1100" dirty="0">
                <a:latin typeface="Lucida Console" panose="020B0609040504020204" pitchFamily="49" charset="0"/>
              </a:rPr>
              <a:t>   4:      2      SOC 21.17791  75433.12</a:t>
            </a:r>
          </a:p>
          <a:p>
            <a:r>
              <a:rPr lang="en-US" sz="1100" dirty="0">
                <a:latin typeface="Lucida Console" panose="020B0609040504020204" pitchFamily="49" charset="0"/>
              </a:rPr>
              <a:t>   5:      3      New 22.93082 423182.55</a:t>
            </a:r>
          </a:p>
          <a:p>
            <a:r>
              <a:rPr lang="en-US" sz="1100" dirty="0">
                <a:latin typeface="Lucida Console" panose="020B0609040504020204" pitchFamily="49" charset="0"/>
              </a:rPr>
              <a:t>  ---                                   </a:t>
            </a:r>
          </a:p>
          <a:p>
            <a:r>
              <a:rPr lang="en-US" sz="1100" dirty="0">
                <a:latin typeface="Lucida Console" panose="020B0609040504020204" pitchFamily="49" charset="0"/>
              </a:rPr>
              <a:t>1996:    998      SOC 22.10216 159354.57</a:t>
            </a:r>
          </a:p>
          <a:p>
            <a:r>
              <a:rPr lang="en-US" sz="1100" dirty="0">
                <a:latin typeface="Lucida Console" panose="020B0609040504020204" pitchFamily="49" charset="0"/>
              </a:rPr>
              <a:t>1997:    999      New 22.95458 323593.66</a:t>
            </a:r>
          </a:p>
          <a:p>
            <a:r>
              <a:rPr lang="en-US" sz="1100" dirty="0">
                <a:latin typeface="Lucida Console" panose="020B0609040504020204" pitchFamily="49" charset="0"/>
              </a:rPr>
              <a:t>1998:    999      SOC 19.72873  52776.14</a:t>
            </a:r>
          </a:p>
          <a:p>
            <a:r>
              <a:rPr lang="en-US" sz="1100" dirty="0">
                <a:latin typeface="Lucida Console" panose="020B0609040504020204" pitchFamily="49" charset="0"/>
              </a:rPr>
              <a:t>1999:   1000      New 23.70630 522714.70</a:t>
            </a:r>
          </a:p>
          <a:p>
            <a:r>
              <a:rPr lang="en-US" sz="1100" dirty="0">
                <a:latin typeface="Lucida Console" panose="020B0609040504020204" pitchFamily="49" charset="0"/>
              </a:rPr>
              <a:t>2000:   1000      SOC 21.58577 272065.31</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a:t>
            </a:r>
          </a:p>
          <a:p>
            <a:r>
              <a:rPr lang="en-US" sz="1100" dirty="0">
                <a:latin typeface="Lucida Console" panose="020B0609040504020204" pitchFamily="49" charset="0"/>
              </a:rPr>
              <a:t>   2:      2   22.95342   21.17791   353021.3   75433.12</a:t>
            </a:r>
          </a:p>
          <a:p>
            <a:r>
              <a:rPr lang="en-US" sz="1100" dirty="0">
                <a:latin typeface="Lucida Console" panose="020B0609040504020204" pitchFamily="49" charset="0"/>
              </a:rPr>
              <a:t>   3:      3   22.93082   20.08635   423182.6  136053.68</a:t>
            </a:r>
          </a:p>
          <a:p>
            <a:r>
              <a:rPr lang="en-US" sz="1100" dirty="0">
                <a:latin typeface="Lucida Console" panose="020B0609040504020204" pitchFamily="49" charset="0"/>
              </a:rPr>
              <a:t>   4:      4   24.09780   22.26079   423710.4  160277.00</a:t>
            </a:r>
          </a:p>
          <a:p>
            <a:r>
              <a:rPr lang="en-US" sz="1100" dirty="0">
                <a:latin typeface="Lucida Console" panose="020B0609040504020204" pitchFamily="49" charset="0"/>
              </a:rPr>
              <a:t>   5:      5   24.61946   22.88180   448500.2  178181.71</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a:t>
            </a:r>
          </a:p>
          <a:p>
            <a:r>
              <a:rPr lang="en-US" sz="1100" dirty="0">
                <a:latin typeface="Lucida Console" panose="020B0609040504020204" pitchFamily="49" charset="0"/>
              </a:rPr>
              <a:t> 997:    997   23.12747   20.62545   445337.8  188876.95</a:t>
            </a:r>
          </a:p>
          <a:p>
            <a:r>
              <a:rPr lang="en-US" sz="1100" dirty="0">
                <a:latin typeface="Lucida Console" panose="020B0609040504020204" pitchFamily="49" charset="0"/>
              </a:rPr>
              <a:t> 998:    998   24.33339   22.10216   434897.2  159354.57</a:t>
            </a:r>
          </a:p>
          <a:p>
            <a:r>
              <a:rPr lang="en-US" sz="1100" dirty="0">
                <a:latin typeface="Lucida Console" panose="020B0609040504020204" pitchFamily="49" charset="0"/>
              </a:rPr>
              <a:t> 999:    999   22.95458   19.72873   323593.7   52776.14</a:t>
            </a:r>
          </a:p>
          <a:p>
            <a:r>
              <a:rPr lang="en-US" sz="1100" dirty="0">
                <a:latin typeface="Lucida Console" panose="020B0609040504020204" pitchFamily="49" charset="0"/>
              </a:rPr>
              <a:t>1000:   1000   23.70630   21.58577   522714.7  272065.31</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124748.8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 276137.2 2.312897</a:t>
            </a:r>
          </a:p>
          <a:p>
            <a:r>
              <a:rPr lang="en-US" sz="1100" dirty="0">
                <a:latin typeface="Lucida Console" panose="020B0609040504020204" pitchFamily="49" charset="0"/>
              </a:rPr>
              <a:t>   2:      2   22.95342   21.17791   353021.3   75433.12 277588.2 1.775509</a:t>
            </a:r>
          </a:p>
          <a:p>
            <a:r>
              <a:rPr lang="en-US" sz="1100" dirty="0">
                <a:latin typeface="Lucida Console" panose="020B0609040504020204" pitchFamily="49" charset="0"/>
              </a:rPr>
              <a:t>   3:      3   22.93082   20.08635   423182.6  136053.68 287128.9 2.844471</a:t>
            </a:r>
          </a:p>
          <a:p>
            <a:r>
              <a:rPr lang="en-US" sz="1100" dirty="0">
                <a:latin typeface="Lucida Console" panose="020B0609040504020204" pitchFamily="49" charset="0"/>
              </a:rPr>
              <a:t>   4:      4   24.09780   22.26079   423710.4  160277.00 263433.4 1.837014</a:t>
            </a:r>
          </a:p>
          <a:p>
            <a:r>
              <a:rPr lang="en-US" sz="1100" dirty="0">
                <a:latin typeface="Lucida Console" panose="020B0609040504020204" pitchFamily="49" charset="0"/>
              </a:rPr>
              <a:t>   5:      5   24.61946   22.88180   448500.2  178181.71 270318.5 1.737660</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 264326.7 1.799823</a:t>
            </a:r>
          </a:p>
          <a:p>
            <a:r>
              <a:rPr lang="en-US" sz="1100" dirty="0">
                <a:latin typeface="Lucida Console" panose="020B0609040504020204" pitchFamily="49" charset="0"/>
              </a:rPr>
              <a:t> 997:    997   23.12747   20.62545   445337.8  188876.95 256460.8 2.502019</a:t>
            </a:r>
          </a:p>
          <a:p>
            <a:r>
              <a:rPr lang="en-US" sz="1100" dirty="0">
                <a:latin typeface="Lucida Console" panose="020B0609040504020204" pitchFamily="49" charset="0"/>
              </a:rPr>
              <a:t> 998:    998   24.33339   22.10216   434897.2  159354.57 275542.7 2.231228</a:t>
            </a:r>
          </a:p>
          <a:p>
            <a:r>
              <a:rPr lang="en-US" sz="1100" dirty="0">
                <a:latin typeface="Lucida Console" panose="020B0609040504020204" pitchFamily="49" charset="0"/>
              </a:rPr>
              <a:t> 999:    999   22.95458   19.72873   323593.7   52776.14 270817.5 3.225848</a:t>
            </a:r>
          </a:p>
          <a:p>
            <a:r>
              <a:rPr lang="en-US" sz="1100" dirty="0">
                <a:latin typeface="Lucida Console" panose="020B0609040504020204" pitchFamily="49" charset="0"/>
              </a:rPr>
              <a:t>1000:   1000   23.70630   21.58577   522714.7  272065.31 250649.4 2.120532</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64</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65</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C6E6-59DA-004B-9FFB-8788D2DDDEB6}"/>
              </a:ext>
            </a:extLst>
          </p:cNvPr>
          <p:cNvPicPr>
            <a:picLocks noChangeAspect="1"/>
          </p:cNvPicPr>
          <p:nvPr/>
        </p:nvPicPr>
        <p:blipFill>
          <a:blip r:embed="rId3"/>
          <a:stretch>
            <a:fillRect/>
          </a:stretch>
        </p:blipFill>
        <p:spPr>
          <a:xfrm>
            <a:off x="457200" y="696039"/>
            <a:ext cx="8074025" cy="4447461"/>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886192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92730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36676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121133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Recall that outcomes in </a:t>
            </a:r>
            <a:r>
              <a:rPr lang="en-US" sz="1600" dirty="0" err="1">
                <a:solidFill>
                  <a:schemeClr val="accent2"/>
                </a:solidFill>
                <a:latin typeface="Lucida Console" panose="020B0609040504020204" pitchFamily="49" charset="0"/>
              </a:rPr>
              <a:t>hesim</a:t>
            </a:r>
            <a:r>
              <a:rPr lang="en-US" sz="1600" dirty="0">
                <a:solidFill>
                  <a:schemeClr val="accent2"/>
                </a:solidFill>
                <a:latin typeface="Lucida Console" panose="020B0609040504020204" pitchFamily="49" charset="0"/>
              </a:rPr>
              <a:t> </a:t>
            </a:r>
            <a:r>
              <a:rPr lang="en-US" dirty="0"/>
              <a:t>are simulated a function of input data and model parameters</a:t>
            </a:r>
          </a:p>
          <a:p>
            <a:r>
              <a:rPr lang="en-US" dirty="0"/>
              <a:t>Sometimes it is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p:txBody>
      </p:sp>
    </p:spTree>
    <p:extLst>
      <p:ext uri="{BB962C8B-B14F-4D97-AF65-F5344CB8AC3E}">
        <p14:creationId xmlns:p14="http://schemas.microsoft.com/office/powerpoint/2010/main" val="2376767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Parameters are transformed here as function of </a:t>
            </a:r>
            <a:r>
              <a:rPr lang="en-US" i="1" dirty="0"/>
              <a:t>input data</a:t>
            </a:r>
            <a:r>
              <a:rPr lang="en-US" dirty="0"/>
              <a:t> (treatment strategies and patients), which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932379"/>
            <a:ext cx="7970520" cy="3170099"/>
          </a:xfrm>
          <a:prstGeom prst="rect">
            <a:avLst/>
          </a:prstGeom>
          <a:solidFill>
            <a:schemeClr val="bg1">
              <a:lumMod val="85000"/>
            </a:schemeClr>
          </a:solidFill>
        </p:spPr>
        <p:txBody>
          <a:bodyPr wrap="square">
            <a:spAutoFit/>
          </a:bodyPr>
          <a:lstStyle/>
          <a:p>
            <a:r>
              <a:rPr lang="en-US" sz="1000" b="1" dirty="0" err="1">
                <a:solidFill>
                  <a:srgbClr val="2E6FBB"/>
                </a:solidFill>
                <a:latin typeface="Lucida Console" panose="020B0609040504020204" pitchFamily="49" charset="0"/>
              </a:rPr>
              <a:t>tparams_def</a:t>
            </a:r>
            <a:r>
              <a:rPr lang="en-US" sz="1000" b="1" dirty="0">
                <a:solidFill>
                  <a:srgbClr val="2E6FBB"/>
                </a:solidFill>
                <a:latin typeface="Lucida Console" panose="020B0609040504020204" pitchFamily="49" charset="0"/>
              </a:rPr>
              <a:t> </a:t>
            </a:r>
            <a:r>
              <a:rPr lang="en-US" sz="1000" dirty="0">
                <a:latin typeface="Lucida Console" panose="020B0609040504020204" pitchFamily="49" charset="0"/>
              </a:rPr>
              <a:t>&lt;- </a:t>
            </a:r>
            <a:r>
              <a:rPr lang="en-US" sz="1000" b="1" dirty="0" err="1">
                <a:latin typeface="Lucida Console" panose="020B0609040504020204" pitchFamily="49" charset="0"/>
              </a:rPr>
              <a:t>define_tparams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The treatment effect (relative risk) is transformed so that it varies by </a:t>
            </a:r>
          </a:p>
          <a:p>
            <a:r>
              <a:rPr lang="en-US" sz="1000" dirty="0">
                <a:solidFill>
                  <a:schemeClr val="accent6"/>
                </a:solidFill>
                <a:latin typeface="Lucida Console" panose="020B0609040504020204" pitchFamily="49" charset="0"/>
              </a:rPr>
              <a:t>  # strategies (SOC is the reference strategy)</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&lt;-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1, </a:t>
            </a:r>
            <a:r>
              <a:rPr lang="en-US" sz="1000" dirty="0" err="1">
                <a:latin typeface="Lucida Console" panose="020B0609040504020204" pitchFamily="49" charset="0"/>
              </a:rPr>
              <a:t>rr_new</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  list(</a:t>
            </a:r>
          </a:p>
          <a:p>
            <a:r>
              <a:rPr lang="en-US" sz="1000" dirty="0">
                <a:latin typeface="Lucida Console" panose="020B0609040504020204" pitchFamily="49" charset="0"/>
              </a:rPr>
              <a:t>    </a:t>
            </a:r>
            <a:r>
              <a:rPr lang="en-US" sz="1000" dirty="0" err="1">
                <a:latin typeface="Lucida Console" panose="020B0609040504020204" pitchFamily="49" charset="0"/>
              </a:rPr>
              <a:t>tpmatrix</a:t>
            </a:r>
            <a:r>
              <a:rPr lang="en-US" sz="1000" dirty="0">
                <a:latin typeface="Lucida Console" panose="020B0609040504020204" pitchFamily="49" charset="0"/>
              </a:rPr>
              <a:t> = </a:t>
            </a:r>
            <a:r>
              <a:rPr lang="en-US" sz="1000" dirty="0" err="1">
                <a:latin typeface="Lucida Console" panose="020B0609040504020204" pitchFamily="49" charset="0"/>
              </a:rPr>
              <a:t>tpmatrix</a:t>
            </a:r>
            <a:r>
              <a:rPr lang="en-US" sz="1000" dirty="0">
                <a:latin typeface="Lucida Console" panose="020B0609040504020204" pitchFamily="49" charset="0"/>
              </a:rPr>
              <a:t>(</a:t>
            </a:r>
          </a:p>
          <a:p>
            <a:r>
              <a:rPr lang="en-US" sz="1000" dirty="0">
                <a:latin typeface="Lucida Console" panose="020B0609040504020204" pitchFamily="49" charset="0"/>
              </a:rPr>
              <a:t>      C,          p_soc$h_s1 * </a:t>
            </a:r>
            <a:r>
              <a:rPr lang="en-US" sz="1000" dirty="0" err="1">
                <a:latin typeface="Lucida Console" panose="020B0609040504020204" pitchFamily="49" charset="0"/>
              </a:rPr>
              <a:t>rr</a:t>
            </a:r>
            <a:r>
              <a:rPr lang="en-US" sz="1000" dirty="0">
                <a:latin typeface="Lucida Console" panose="020B0609040504020204" pitchFamily="49" charset="0"/>
              </a:rPr>
              <a:t>, p_soc$h_s2 * </a:t>
            </a:r>
            <a:r>
              <a:rPr lang="en-US" sz="1000" dirty="0" err="1">
                <a:latin typeface="Lucida Console" panose="020B0609040504020204" pitchFamily="49" charset="0"/>
              </a:rPr>
              <a:t>rr</a:t>
            </a:r>
            <a:r>
              <a:rPr lang="en-US" sz="1000" dirty="0">
                <a:latin typeface="Lucida Console" panose="020B0609040504020204" pitchFamily="49" charset="0"/>
              </a:rPr>
              <a:t>,  </a:t>
            </a:r>
            <a:r>
              <a:rPr lang="en-US" sz="1000" dirty="0" err="1">
                <a:latin typeface="Lucida Console" panose="020B0609040504020204" pitchFamily="49" charset="0"/>
              </a:rPr>
              <a:t>p_soc$h_d</a:t>
            </a:r>
            <a:r>
              <a:rPr lang="en-US" sz="1000" dirty="0">
                <a:latin typeface="Lucida Console" panose="020B0609040504020204" pitchFamily="49" charset="0"/>
              </a:rPr>
              <a:t>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p_soc$s1_h, C,               p_soc$s1_s2 * </a:t>
            </a:r>
            <a:r>
              <a:rPr lang="en-US" sz="1000" dirty="0" err="1">
                <a:latin typeface="Lucida Console" panose="020B0609040504020204" pitchFamily="49" charset="0"/>
              </a:rPr>
              <a:t>rr</a:t>
            </a:r>
            <a:r>
              <a:rPr lang="en-US" sz="1000" dirty="0">
                <a:latin typeface="Lucida Console" panose="020B0609040504020204" pitchFamily="49" charset="0"/>
              </a:rPr>
              <a:t>, p_soc$s1_d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p_soc$s2_h, p_soc$s2_s1,     C,                p_soc$s2_d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0,          0,               0,                1</a:t>
            </a:r>
          </a:p>
          <a:p>
            <a:r>
              <a:rPr lang="en-US" sz="1000" dirty="0">
                <a:latin typeface="Lucida Console" panose="020B0609040504020204" pitchFamily="49" charset="0"/>
              </a:rPr>
              <a:t>    ),</a:t>
            </a:r>
          </a:p>
          <a:p>
            <a:r>
              <a:rPr lang="en-US" sz="1000" dirty="0">
                <a:latin typeface="Lucida Console" panose="020B0609040504020204" pitchFamily="49" charset="0"/>
              </a:rPr>
              <a:t>    utility = u,</a:t>
            </a:r>
          </a:p>
          <a:p>
            <a:r>
              <a:rPr lang="en-US" sz="1000" dirty="0">
                <a:latin typeface="Lucida Console" panose="020B0609040504020204" pitchFamily="49" charset="0"/>
              </a:rPr>
              <a:t>    costs = list(</a:t>
            </a:r>
          </a:p>
          <a:p>
            <a:r>
              <a:rPr lang="en-US" sz="1000" dirty="0">
                <a:latin typeface="Lucida Console" panose="020B0609040504020204" pitchFamily="49" charset="0"/>
              </a:rPr>
              <a:t>      treatment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a:t>
            </a:r>
            <a:r>
              <a:rPr lang="en-US" sz="1000" dirty="0" err="1">
                <a:latin typeface="Lucida Console" panose="020B0609040504020204" pitchFamily="49" charset="0"/>
              </a:rPr>
              <a:t>c_soc</a:t>
            </a:r>
            <a:r>
              <a:rPr lang="en-US" sz="1000" dirty="0">
                <a:latin typeface="Lucida Console" panose="020B0609040504020204" pitchFamily="49" charset="0"/>
              </a:rPr>
              <a:t>, </a:t>
            </a:r>
            <a:r>
              <a:rPr lang="en-US" sz="1000" dirty="0" err="1">
                <a:latin typeface="Lucida Console" panose="020B0609040504020204" pitchFamily="49" charset="0"/>
              </a:rPr>
              <a:t>c_new</a:t>
            </a:r>
            <a:r>
              <a:rPr lang="en-US" sz="1000" dirty="0">
                <a:latin typeface="Lucida Console" panose="020B0609040504020204" pitchFamily="49" charset="0"/>
              </a:rPr>
              <a:t>),</a:t>
            </a:r>
          </a:p>
          <a:p>
            <a:r>
              <a:rPr lang="en-US" sz="1000" dirty="0">
                <a:latin typeface="Lucida Console" panose="020B0609040504020204" pitchFamily="49" charset="0"/>
              </a:rPr>
              <a:t>      medical = </a:t>
            </a:r>
            <a:r>
              <a:rPr lang="en-US" sz="1000" dirty="0" err="1">
                <a:latin typeface="Lucida Console" panose="020B0609040504020204" pitchFamily="49" charset="0"/>
              </a:rPr>
              <a:t>c_medical</a:t>
            </a:r>
            <a:endParaRPr lang="en-US" sz="1000" dirty="0">
              <a:latin typeface="Lucida Console" panose="020B0609040504020204" pitchFamily="49" charset="0"/>
            </a:endParaRPr>
          </a:p>
          <a:p>
            <a:r>
              <a:rPr lang="en-US" sz="1000" dirty="0">
                <a:latin typeface="Lucida Console" panose="020B0609040504020204" pitchFamily="49" charset="0"/>
              </a:rPr>
              <a:t>    )</a:t>
            </a:r>
          </a:p>
          <a:p>
            <a:r>
              <a:rPr lang="en-US" sz="1000" dirty="0">
                <a:latin typeface="Lucida Console" panose="020B0609040504020204" pitchFamily="49" charset="0"/>
              </a:rPr>
              <a:t>  )</a:t>
            </a:r>
          </a:p>
          <a:p>
            <a:r>
              <a:rPr lang="en-US" sz="10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D43CB8A3-2357-FE46-BC7B-0431A9F2E990}"/>
              </a:ext>
            </a:extLst>
          </p:cNvPr>
          <p:cNvSpPr txBox="1">
            <a:spLocks/>
          </p:cNvSpPr>
          <p:nvPr/>
        </p:nvSpPr>
        <p:spPr>
          <a:xfrm>
            <a:off x="457200" y="893690"/>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We ”define” the parameter transformations using </a:t>
            </a:r>
            <a:r>
              <a:rPr lang="en-US" sz="1100" dirty="0" err="1">
                <a:solidFill>
                  <a:schemeClr val="accent3"/>
                </a:solidFill>
                <a:latin typeface="Lucida Console" panose="020B0609040504020204" pitchFamily="49" charset="0"/>
              </a:rPr>
              <a:t>define_tparams</a:t>
            </a:r>
            <a:r>
              <a:rPr lang="en-US" sz="1100" dirty="0">
                <a:solidFill>
                  <a:schemeClr val="accent3"/>
                </a:solidFill>
                <a:latin typeface="Lucida Console" panose="020B0609040504020204" pitchFamily="49" charset="0"/>
              </a:rPr>
              <a:t>()</a:t>
            </a:r>
            <a:r>
              <a:rPr lang="en-US" sz="1100" dirty="0"/>
              <a:t>, which must return a list containing:</a:t>
            </a:r>
          </a:p>
          <a:p>
            <a:pPr lvl="1"/>
            <a:r>
              <a:rPr lang="en-US" sz="1100" dirty="0" err="1">
                <a:solidFill>
                  <a:srgbClr val="525353"/>
                </a:solidFill>
                <a:latin typeface="Lucida Console" panose="020B0609040504020204" pitchFamily="49" charset="0"/>
              </a:rPr>
              <a:t>tpmatrix</a:t>
            </a:r>
            <a:r>
              <a:rPr lang="en-US" sz="1100" dirty="0"/>
              <a:t>: The </a:t>
            </a:r>
            <a:r>
              <a:rPr lang="en-US" sz="1100" dirty="0">
                <a:solidFill>
                  <a:srgbClr val="525353"/>
                </a:solidFill>
              </a:rPr>
              <a:t>transi</a:t>
            </a:r>
            <a:r>
              <a:rPr lang="en-US" sz="1100" dirty="0"/>
              <a:t>tion probability matrix</a:t>
            </a:r>
          </a:p>
          <a:p>
            <a:pPr lvl="1"/>
            <a:r>
              <a:rPr lang="en-US" sz="1100" dirty="0">
                <a:solidFill>
                  <a:srgbClr val="525353"/>
                </a:solidFill>
                <a:latin typeface="Lucida Console" panose="020B0609040504020204" pitchFamily="49" charset="0"/>
              </a:rPr>
              <a:t>utility</a:t>
            </a:r>
            <a:r>
              <a:rPr lang="en-US" sz="1100" dirty="0"/>
              <a:t>:</a:t>
            </a:r>
            <a:r>
              <a:rPr lang="en-US" sz="1100" b="1" dirty="0">
                <a:solidFill>
                  <a:srgbClr val="2E6FBB"/>
                </a:solidFill>
                <a:latin typeface="Lucida Console" panose="020B0609040504020204" pitchFamily="49" charset="0"/>
              </a:rPr>
              <a:t> </a:t>
            </a:r>
            <a:r>
              <a:rPr lang="en-US" sz="1100" dirty="0"/>
              <a:t>Utility assigned to each health state </a:t>
            </a:r>
          </a:p>
          <a:p>
            <a:pPr lvl="1"/>
            <a:r>
              <a:rPr lang="en-US" sz="1100" dirty="0">
                <a:solidFill>
                  <a:srgbClr val="525353"/>
                </a:solidFill>
                <a:latin typeface="Lucida Console" panose="020B0609040504020204" pitchFamily="49" charset="0"/>
              </a:rPr>
              <a:t>costs</a:t>
            </a:r>
            <a:r>
              <a:rPr lang="en-US" sz="1100" dirty="0"/>
              <a:t>:</a:t>
            </a:r>
            <a:r>
              <a:rPr lang="en-US" sz="1100" b="1" dirty="0">
                <a:solidFill>
                  <a:srgbClr val="2E6FBB"/>
                </a:solidFill>
                <a:latin typeface="Lucida Console" panose="020B0609040504020204" pitchFamily="49" charset="0"/>
              </a:rPr>
              <a:t> </a:t>
            </a:r>
            <a:r>
              <a:rPr lang="en-US" sz="1100" dirty="0"/>
              <a:t>Costs assigned to each health state for each cost category </a:t>
            </a:r>
            <a:endParaRPr lang="en-US" sz="1100" dirty="0">
              <a:solidFill>
                <a:schemeClr val="accent3"/>
              </a:solidFill>
              <a:latin typeface="Lucida Console" panose="020B0609040504020204" pitchFamily="49" charset="0"/>
            </a:endParaRPr>
          </a:p>
          <a:p>
            <a:pPr lvl="1"/>
            <a:endParaRPr lang="en-US" sz="1200" dirty="0">
              <a:solidFill>
                <a:schemeClr val="accent3"/>
              </a:solidFill>
              <a:latin typeface="Lucida Console" panose="020B0609040504020204" pitchFamily="49" charset="0"/>
            </a:endParaRPr>
          </a:p>
        </p:txBody>
      </p:sp>
      <p:sp>
        <p:nvSpPr>
          <p:cNvPr id="7" name="Rectangle 6">
            <a:extLst>
              <a:ext uri="{FF2B5EF4-FFF2-40B4-BE49-F238E27FC236}">
                <a16:creationId xmlns:a16="http://schemas.microsoft.com/office/drawing/2014/main" id="{A5D8CE4D-4428-DB4A-86B5-B0A60D5CBC5F}"/>
              </a:ext>
            </a:extLst>
          </p:cNvPr>
          <p:cNvSpPr/>
          <p:nvPr/>
        </p:nvSpPr>
        <p:spPr>
          <a:xfrm>
            <a:off x="6060947" y="2958727"/>
            <a:ext cx="2239656" cy="861774"/>
          </a:xfrm>
          <a:prstGeom prst="rect">
            <a:avLst/>
          </a:prstGeom>
        </p:spPr>
        <p:txBody>
          <a:bodyPr wrap="square">
            <a:spAutoFit/>
          </a:bodyPr>
          <a:lstStyle/>
          <a:p>
            <a:endParaRPr lang="en-US" sz="1000" i="1" dirty="0">
              <a:solidFill>
                <a:srgbClr val="002060"/>
              </a:solidFill>
              <a:latin typeface="Helvetica"/>
            </a:endParaRPr>
          </a:p>
          <a:p>
            <a:r>
              <a:rPr lang="en-US" sz="1000" i="1" dirty="0">
                <a:solidFill>
                  <a:srgbClr val="002060"/>
                </a:solidFill>
                <a:latin typeface="Helvetica"/>
              </a:rPr>
              <a:t>Recall that C denotes that a given element is the complement of all other elements in that row, ensuring that the probabilities sum to 1</a:t>
            </a:r>
            <a:r>
              <a:rPr lang="en-US" sz="1000" dirty="0">
                <a:solidFill>
                  <a:srgbClr val="002060"/>
                </a:solidFill>
              </a:rPr>
              <a:t>.</a:t>
            </a:r>
          </a:p>
        </p:txBody>
      </p:sp>
    </p:spTree>
    <p:extLst>
      <p:ext uri="{BB962C8B-B14F-4D97-AF65-F5344CB8AC3E}">
        <p14:creationId xmlns:p14="http://schemas.microsoft.com/office/powerpoint/2010/main" val="2366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1600" dirty="0"/>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0.8406057</a:t>
            </a:r>
          </a:p>
          <a:p>
            <a:r>
              <a:rPr lang="en-US" sz="800" dirty="0">
                <a:latin typeface="Lucida Console" panose="020B0609040504020204" pitchFamily="49" charset="0"/>
              </a:rPr>
              <a:t>3:      1           1          1      1        1 2 0.7838576</a:t>
            </a:r>
          </a:p>
          <a:p>
            <a:r>
              <a:rPr lang="en-US" sz="800" dirty="0">
                <a:latin typeface="Lucida Console" panose="020B0609040504020204" pitchFamily="49" charset="0"/>
              </a:rPr>
              <a:t>4:      1           1          1      1        1 3 0.7533021</a:t>
            </a:r>
          </a:p>
          <a:p>
            <a:r>
              <a:rPr lang="en-US" sz="800" dirty="0">
                <a:latin typeface="Lucida Console" panose="020B0609040504020204" pitchFamily="49" charset="0"/>
              </a:rPr>
              <a:t>5:      1           1          1      1        1 4 0.7297736</a:t>
            </a:r>
          </a:p>
          <a:p>
            <a:r>
              <a:rPr lang="en-US" sz="800" dirty="0">
                <a:latin typeface="Lucida Console" panose="020B0609040504020204" pitchFamily="49" charset="0"/>
              </a:rPr>
              <a:t>6:      1           1          1      1        1 5 0.7084579</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1107996"/>
          </a:xfrm>
          <a:prstGeom prst="rect">
            <a:avLst/>
          </a:prstGeom>
        </p:spPr>
        <p:txBody>
          <a:bodyPr wrap="square">
            <a:spAutoFit/>
          </a:bodyPr>
          <a:lstStyle/>
          <a:p>
            <a:r>
              <a:rPr lang="en-US"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26909.517</a:t>
            </a:r>
          </a:p>
          <a:p>
            <a:r>
              <a:rPr lang="en-US" sz="800" dirty="0">
                <a:latin typeface="Lucida Console" panose="020B0609040504020204" pitchFamily="49" charset="0"/>
              </a:rPr>
              <a:t>2:      1           1          1      1        2 0.03 treatment   7073.377</a:t>
            </a:r>
          </a:p>
          <a:p>
            <a:r>
              <a:rPr lang="en-US" sz="800" dirty="0">
                <a:latin typeface="Lucida Console" panose="020B0609040504020204" pitchFamily="49" charset="0"/>
              </a:rPr>
              <a:t>3:      1           1          1      1        3 0.03 treatment  17229.603</a:t>
            </a:r>
          </a:p>
          <a:p>
            <a:r>
              <a:rPr lang="en-US" sz="800" dirty="0">
                <a:latin typeface="Lucida Console" panose="020B0609040504020204" pitchFamily="49" charset="0"/>
              </a:rPr>
              <a:t>4:      1           2          1      1        1 0.03 treatment 197130.014</a:t>
            </a:r>
          </a:p>
          <a:p>
            <a:r>
              <a:rPr lang="en-US" sz="800" dirty="0">
                <a:latin typeface="Lucida Console" panose="020B0609040504020204" pitchFamily="49" charset="0"/>
              </a:rPr>
              <a:t>5:      1           2          1      1        2 0.03 treatment  42324.200</a:t>
            </a:r>
          </a:p>
          <a:p>
            <a:r>
              <a:rPr lang="en-US" sz="800" dirty="0">
                <a:latin typeface="Lucida Console" panose="020B0609040504020204" pitchFamily="49" charset="0"/>
              </a:rPr>
              <a:t>6:      1           2          1      1        3 0.03 treatment  86064.554</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13.454758 13.454758</a:t>
            </a:r>
          </a:p>
          <a:p>
            <a:r>
              <a:rPr lang="en-US" sz="800" dirty="0">
                <a:latin typeface="Lucida Console" panose="020B0609040504020204" pitchFamily="49" charset="0"/>
              </a:rPr>
              <a:t>2:      1           1          1      1        2 0.03  2.703920  3.536689</a:t>
            </a:r>
          </a:p>
          <a:p>
            <a:r>
              <a:rPr lang="en-US" sz="800" dirty="0">
                <a:latin typeface="Lucida Console" panose="020B0609040504020204" pitchFamily="49" charset="0"/>
              </a:rPr>
              <a:t>3:      1           1          1      1        3 0.03  3.925931  8.614802</a:t>
            </a:r>
          </a:p>
          <a:p>
            <a:r>
              <a:rPr lang="en-US" sz="800" dirty="0">
                <a:latin typeface="Lucida Console" panose="020B0609040504020204" pitchFamily="49" charset="0"/>
              </a:rPr>
              <a:t>4:      1           2          1      1        1 0.03 16.427501 16.427501</a:t>
            </a:r>
          </a:p>
          <a:p>
            <a:r>
              <a:rPr lang="en-US" sz="800" dirty="0">
                <a:latin typeface="Lucida Console" panose="020B0609040504020204" pitchFamily="49" charset="0"/>
              </a:rPr>
              <a:t>5:      1           2          1      1        2 0.03  2.696525  3.527017</a:t>
            </a:r>
          </a:p>
          <a:p>
            <a:r>
              <a:rPr lang="en-US" sz="800" dirty="0">
                <a:latin typeface="Lucida Console" panose="020B0609040504020204" pitchFamily="49" charset="0"/>
              </a:rPr>
              <a:t>6:      1           2          1      1        3 0.03  3.268440  7.172046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51212.50      1</a:t>
            </a:r>
          </a:p>
          <a:p>
            <a:r>
              <a:rPr lang="en-US" sz="800" dirty="0">
                <a:latin typeface="Lucida Console" panose="020B0609040504020204" pitchFamily="49" charset="0"/>
              </a:rPr>
              <a:t>   2: treatment 0.03      1           2 325518.77      1</a:t>
            </a:r>
          </a:p>
          <a:p>
            <a:r>
              <a:rPr lang="en-US" sz="800" dirty="0">
                <a:latin typeface="Lucida Console" panose="020B0609040504020204" pitchFamily="49" charset="0"/>
              </a:rPr>
              <a:t>   3: treatment 0.03      2           1  48700.43      1</a:t>
            </a:r>
          </a:p>
          <a:p>
            <a:r>
              <a:rPr lang="en-US" sz="800" dirty="0">
                <a:latin typeface="Lucida Console" panose="020B0609040504020204" pitchFamily="49" charset="0"/>
              </a:rPr>
              <a:t>   4: treatment 0.03      2           2 313886.32      1</a:t>
            </a:r>
          </a:p>
          <a:p>
            <a:r>
              <a:rPr lang="en-US" sz="800" dirty="0">
                <a:latin typeface="Lucida Console" panose="020B0609040504020204" pitchFamily="49" charset="0"/>
              </a:rPr>
              <a:t>   5: treatment 0.03      3           1  50915.31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365140.97      1</a:t>
            </a:r>
          </a:p>
          <a:p>
            <a:r>
              <a:rPr lang="en-US" sz="800" dirty="0">
                <a:latin typeface="Lucida Console" panose="020B0609040504020204" pitchFamily="49" charset="0"/>
              </a:rPr>
              <a:t>5997:     total 0.03    999           1  88955.70      1</a:t>
            </a:r>
          </a:p>
          <a:p>
            <a:r>
              <a:rPr lang="en-US" sz="800" dirty="0">
                <a:latin typeface="Lucida Console" panose="020B0609040504020204" pitchFamily="49" charset="0"/>
              </a:rPr>
              <a:t>5998:     total 0.03    999           2 348758.54      1</a:t>
            </a:r>
          </a:p>
          <a:p>
            <a:r>
              <a:rPr lang="en-US" sz="800" dirty="0">
                <a:latin typeface="Lucida Console" panose="020B0609040504020204" pitchFamily="49" charset="0"/>
              </a:rPr>
              <a:t>5999:     total 0.03   1000           1 163864.42      1</a:t>
            </a:r>
          </a:p>
          <a:p>
            <a:r>
              <a:rPr lang="en-US" sz="800" dirty="0">
                <a:latin typeface="Lucida Console" panose="020B0609040504020204" pitchFamily="49" charset="0"/>
              </a:rPr>
              <a:t>6000:     total 0.03   1000           2 423136.72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20.08461      1</a:t>
            </a:r>
          </a:p>
          <a:p>
            <a:r>
              <a:rPr lang="en-US" sz="800" dirty="0">
                <a:latin typeface="Lucida Console" panose="020B0609040504020204" pitchFamily="49" charset="0"/>
              </a:rPr>
              <a:t>   2: 0.03      1           2 22.39247      1</a:t>
            </a:r>
          </a:p>
          <a:p>
            <a:r>
              <a:rPr lang="en-US" sz="800" dirty="0">
                <a:latin typeface="Lucida Console" panose="020B0609040504020204" pitchFamily="49" charset="0"/>
              </a:rPr>
              <a:t>   3: 0.03      2           1 19.60600      1</a:t>
            </a:r>
          </a:p>
          <a:p>
            <a:r>
              <a:rPr lang="en-US" sz="800" dirty="0">
                <a:latin typeface="Lucida Console" panose="020B0609040504020204" pitchFamily="49" charset="0"/>
              </a:rPr>
              <a:t>   4: 0.03      2           2 22.13399      1</a:t>
            </a:r>
          </a:p>
          <a:p>
            <a:r>
              <a:rPr lang="en-US" sz="800" dirty="0">
                <a:latin typeface="Lucida Console" panose="020B0609040504020204" pitchFamily="49" charset="0"/>
              </a:rPr>
              <a:t>   5: 0.03      3           1 22.03251      1</a:t>
            </a:r>
          </a:p>
          <a:p>
            <a:r>
              <a:rPr lang="en-US" sz="800" dirty="0">
                <a:latin typeface="Lucida Console" panose="020B0609040504020204" pitchFamily="49" charset="0"/>
              </a:rPr>
              <a:t>  ---                                        </a:t>
            </a:r>
          </a:p>
          <a:p>
            <a:r>
              <a:rPr lang="en-US" sz="800" dirty="0">
                <a:latin typeface="Lucida Console" panose="020B0609040504020204" pitchFamily="49" charset="0"/>
              </a:rPr>
              <a:t>1996: 0.03    998           2 22.20635      1</a:t>
            </a:r>
          </a:p>
          <a:p>
            <a:r>
              <a:rPr lang="en-US" sz="800" dirty="0">
                <a:latin typeface="Lucida Console" panose="020B0609040504020204" pitchFamily="49" charset="0"/>
              </a:rPr>
              <a:t>1997: 0.03    999           1 20.88946      1</a:t>
            </a:r>
          </a:p>
          <a:p>
            <a:r>
              <a:rPr lang="en-US" sz="800" dirty="0">
                <a:latin typeface="Lucida Console" panose="020B0609040504020204" pitchFamily="49" charset="0"/>
              </a:rPr>
              <a:t>1998: 0.03    999           2 23.69725      1</a:t>
            </a:r>
          </a:p>
          <a:p>
            <a:r>
              <a:rPr lang="en-US" sz="800" dirty="0">
                <a:latin typeface="Lucida Console" panose="020B0609040504020204" pitchFamily="49" charset="0"/>
              </a:rPr>
              <a:t>1999: 0.03   1000           1 21.87593      1</a:t>
            </a:r>
          </a:p>
          <a:p>
            <a:r>
              <a:rPr lang="en-US" sz="800" dirty="0">
                <a:latin typeface="Lucida Console" panose="020B0609040504020204" pitchFamily="49" charset="0"/>
              </a:rPr>
              <a:t>2000: 0.03   1000           2 23.35782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84</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86</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Tree>
    <p:extLst>
      <p:ext uri="{BB962C8B-B14F-4D97-AF65-F5344CB8AC3E}">
        <p14:creationId xmlns:p14="http://schemas.microsoft.com/office/powerpoint/2010/main" val="909047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89</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11746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94</a:t>
            </a:fld>
            <a:endParaRPr lang="en-US"/>
          </a:p>
        </p:txBody>
      </p:sp>
    </p:spTree>
    <p:extLst>
      <p:ext uri="{BB962C8B-B14F-4D97-AF65-F5344CB8AC3E}">
        <p14:creationId xmlns:p14="http://schemas.microsoft.com/office/powerpoint/2010/main" val="6184374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95</a:t>
            </a:fld>
            <a:endParaRPr lang="en-US"/>
          </a:p>
        </p:txBody>
      </p:sp>
    </p:spTree>
    <p:extLst>
      <p:ext uri="{BB962C8B-B14F-4D97-AF65-F5344CB8AC3E}">
        <p14:creationId xmlns:p14="http://schemas.microsoft.com/office/powerpoint/2010/main" val="24246791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16280</TotalTime>
  <Words>12840</Words>
  <Application>Microsoft Macintosh PowerPoint</Application>
  <PresentationFormat>On-screen Show (16:9)</PresentationFormat>
  <Paragraphs>1790</Paragraphs>
  <Slides>146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146</vt:i4>
      </vt:variant>
    </vt:vector>
  </HeadingPairs>
  <TitlesOfParts>
    <vt:vector size="154"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1198</cp:revision>
  <cp:lastPrinted>2019-06-07T19:51:54Z</cp:lastPrinted>
  <dcterms:created xsi:type="dcterms:W3CDTF">2014-12-05T18:34:48Z</dcterms:created>
  <dcterms:modified xsi:type="dcterms:W3CDTF">2020-10-11T19:43:34Z</dcterms:modified>
  <cp:category/>
</cp:coreProperties>
</file>